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6.png" ContentType="image/png"/>
  <Override PartName="/ppt/media/image3.gif" ContentType="image/gif"/>
  <Override PartName="/ppt/media/image23.png" ContentType="image/png"/>
  <Override PartName="/ppt/media/image22.png" ContentType="image/png"/>
  <Override PartName="/ppt/media/image20.wmf" ContentType="image/x-wmf"/>
  <Override PartName="/ppt/media/image17.png" ContentType="image/png"/>
  <Override PartName="/ppt/media/image21.png" ContentType="image/png"/>
  <Override PartName="/ppt/media/image19.png" ContentType="image/png"/>
  <Override PartName="/ppt/media/image18.png" ContentType="image/png"/>
  <Override PartName="/ppt/media/image16.png" ContentType="image/png"/>
  <Override PartName="/ppt/media/image15.jpeg" ContentType="image/jpeg"/>
  <Override PartName="/ppt/media/image14.png" ContentType="image/png"/>
  <Override PartName="/ppt/media/image6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24.png" ContentType="image/png"/>
  <Override PartName="/ppt/media/image11.jpeg" ContentType="image/jpeg"/>
  <Override PartName="/ppt/media/image40.jpeg" ContentType="image/jpeg"/>
  <Override PartName="/ppt/media/image9.png" ContentType="image/png"/>
  <Override PartName="/ppt/media/image39.png" ContentType="image/png"/>
  <Override PartName="/ppt/media/image29.png" ContentType="image/png"/>
  <Override PartName="/ppt/media/image36.gif" ContentType="image/gif"/>
  <Override PartName="/ppt/media/image41.png" ContentType="image/png"/>
  <Override PartName="/ppt/media/image12.gif" ContentType="image/gif"/>
  <Override PartName="/ppt/media/image30.png" ContentType="image/png"/>
  <Override PartName="/ppt/media/image28.png" ContentType="image/png"/>
  <Override PartName="/ppt/media/image42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4.png" ContentType="image/png"/>
  <Override PartName="/ppt/media/image33.jpeg" ContentType="image/jpeg"/>
  <Override PartName="/ppt/media/image27.png" ContentType="image/png"/>
  <Override PartName="/ppt/media/image34.gif" ContentType="image/gif"/>
  <Override PartName="/ppt/media/image37.png" ContentType="image/png"/>
  <Override PartName="/ppt/media/image7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embeddings/oleObject1.bin" ContentType="application/vnd.openxmlformats-officedocument.oleObject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CD95EB7-23B0-422F-B2CC-58034BC8B6B6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5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8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4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6040" cy="1256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6040" cy="1256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6040" cy="536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6040" cy="5360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6040" cy="5360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gif"/><Relationship Id="rId2" Type="http://schemas.openxmlformats.org/officeDocument/2006/relationships/hyperlink" Target="https://www.youtube.com/watch?v=mUfJOQKdtAk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mUfJOQKdtAk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20.wmf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jpeg"/><Relationship Id="rId3" Type="http://schemas.openxmlformats.org/officeDocument/2006/relationships/hyperlink" Target="https://paperswithcode.com/sota/image-classification-on-imagenet?metric=Top%205%20Accuracy" TargetMode="External"/><Relationship Id="rId4" Type="http://schemas.openxmlformats.org/officeDocument/2006/relationships/hyperlink" Target="https://paperswithcode.com/sota/image-classification-on-imagenet?metric=Top%205%20Accuracy" TargetMode="External"/><Relationship Id="rId5" Type="http://schemas.openxmlformats.org/officeDocument/2006/relationships/hyperlink" Target="https://paperswithcode.com/sota/image-classification-on-imagenet?metric=Top%205%20Accuracy" TargetMode="External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Vis&#227;o%20Computacional/Aula%2005%20-%20Deep%20Learning%20e%20CNNs/Aula_05_Deep_Learning_and_CNNs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4.gif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Vis&#227;o%20Computacional/Aula%2005%20-%20Deep%20Learning%20e%20CNNs/Aula_05_CNN_Overfitting_DataAug_TransfLearning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Aula 05 – Deep Learning e CNNs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6040" cy="25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m 5" descr="Jornal com imagens e textos&#10;&#10;Descrição gerada automaticamente com confiança média"/>
          <p:cNvPicPr/>
          <p:nvPr/>
        </p:nvPicPr>
        <p:blipFill>
          <a:blip r:embed="rId1"/>
          <a:stretch/>
        </p:blipFill>
        <p:spPr>
          <a:xfrm>
            <a:off x="1465920" y="2117880"/>
            <a:ext cx="7561800" cy="4253400"/>
          </a:xfrm>
          <a:prstGeom prst="rect">
            <a:avLst/>
          </a:prstGeom>
          <a:ln w="0">
            <a:noFill/>
          </a:ln>
        </p:spPr>
      </p:pic>
      <p:sp>
        <p:nvSpPr>
          <p:cNvPr id="141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2" name="Text Box 3"/>
          <p:cNvSpPr/>
          <p:nvPr/>
        </p:nvSpPr>
        <p:spPr>
          <a:xfrm>
            <a:off x="496800" y="1510920"/>
            <a:ext cx="7561800" cy="177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Fakes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b="0" lang="pt-BR" sz="1800" spc="-1" strike="noStrike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https://www.youtube.com/watch?v=mUfJOQKdtAk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8" name="Text Box 3"/>
          <p:cNvSpPr/>
          <p:nvPr/>
        </p:nvSpPr>
        <p:spPr>
          <a:xfrm>
            <a:off x="506880" y="1742040"/>
            <a:ext cx="7561800" cy="418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Vantagens: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Extração de Características é implícita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Abstração em alto nível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Altas taxas de reconhecimento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Desvantagens: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 computacional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Datasets Númerosos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Parametrização do Modelo e Ajuste-Fino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b="0" lang="pt-BR" sz="1800" spc="-1" strike="noStrike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https://www.youtube.com/watch?v=mUfJOQKdtAk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62160" y="3480480"/>
            <a:ext cx="9356040" cy="55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51" name="Picture 4" descr=""/>
          <p:cNvPicPr/>
          <p:nvPr/>
        </p:nvPicPr>
        <p:blipFill>
          <a:blip r:embed="rId1"/>
          <a:stretch/>
        </p:blipFill>
        <p:spPr>
          <a:xfrm>
            <a:off x="1744200" y="2552760"/>
            <a:ext cx="6882840" cy="3400200"/>
          </a:xfrm>
          <a:prstGeom prst="rect">
            <a:avLst/>
          </a:prstGeom>
          <a:ln w="0">
            <a:noFill/>
          </a:ln>
        </p:spPr>
      </p:pic>
      <p:sp>
        <p:nvSpPr>
          <p:cNvPr id="152" name="CustomShape 4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Lecun 90´s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5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514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Extração de Características (N-Dimensional)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Sequência de camadas convolucionais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Aprendizado de Filtros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Classificação (1D)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NN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SVM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…</a:t>
            </a: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.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60" name="Imagem 5" descr=""/>
          <p:cNvPicPr/>
          <p:nvPr/>
        </p:nvPicPr>
        <p:blipFill>
          <a:blip r:embed="rId1"/>
          <a:stretch/>
        </p:blipFill>
        <p:spPr>
          <a:xfrm>
            <a:off x="2933640" y="3124800"/>
            <a:ext cx="6532200" cy="2329200"/>
          </a:xfrm>
          <a:prstGeom prst="rect">
            <a:avLst/>
          </a:prstGeom>
          <a:ln w="0"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2" descr="GitHub - ashushekar/image-convolution-from-scratch: used simple opencv and  numpy to check convolution operation on a Greyscale Image"/>
          <p:cNvPicPr/>
          <p:nvPr/>
        </p:nvPicPr>
        <p:blipFill>
          <a:blip r:embed="rId1"/>
          <a:stretch/>
        </p:blipFill>
        <p:spPr>
          <a:xfrm>
            <a:off x="722160" y="2782080"/>
            <a:ext cx="4219200" cy="3001320"/>
          </a:xfrm>
          <a:prstGeom prst="rect">
            <a:avLst/>
          </a:prstGeom>
          <a:ln w="0">
            <a:noFill/>
          </a:ln>
        </p:spPr>
      </p:pic>
      <p:sp>
        <p:nvSpPr>
          <p:cNvPr id="163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Convolução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65" name="Picture 4" descr="Convolution | NVIDIA Developer"/>
          <p:cNvPicPr/>
          <p:nvPr/>
        </p:nvPicPr>
        <p:blipFill>
          <a:blip r:embed="rId2"/>
          <a:stretch/>
        </p:blipFill>
        <p:spPr>
          <a:xfrm>
            <a:off x="5662800" y="3910320"/>
            <a:ext cx="3695400" cy="1428480"/>
          </a:xfrm>
          <a:prstGeom prst="rect">
            <a:avLst/>
          </a:prstGeom>
          <a:ln w="0"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68" name="Imagem 4" descr=""/>
          <p:cNvPicPr/>
          <p:nvPr/>
        </p:nvPicPr>
        <p:blipFill>
          <a:blip r:embed="rId3"/>
          <a:stretch/>
        </p:blipFill>
        <p:spPr>
          <a:xfrm>
            <a:off x="5303520" y="1491840"/>
            <a:ext cx="4412520" cy="1573200"/>
          </a:xfrm>
          <a:prstGeom prst="rect">
            <a:avLst/>
          </a:prstGeom>
          <a:ln w="0">
            <a:noFill/>
          </a:ln>
        </p:spPr>
      </p:pic>
      <p:sp>
        <p:nvSpPr>
          <p:cNvPr id="169" name="Retângulo 5"/>
          <p:cNvSpPr/>
          <p:nvPr/>
        </p:nvSpPr>
        <p:spPr>
          <a:xfrm>
            <a:off x="5941800" y="1591920"/>
            <a:ext cx="739800" cy="11898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360000" y="17503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Pooling Layer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Redução de Características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73" name="Picture 2" descr="Pooling Layer — Short and Simple. Here's all the information you should… |  by Kartikeya Rana | Artificial Intelligence in Plain English"/>
          <p:cNvPicPr/>
          <p:nvPr/>
        </p:nvPicPr>
        <p:blipFill>
          <a:blip r:embed="rId1"/>
          <a:stretch/>
        </p:blipFill>
        <p:spPr>
          <a:xfrm>
            <a:off x="1004400" y="2784960"/>
            <a:ext cx="8067240" cy="3561840"/>
          </a:xfrm>
          <a:prstGeom prst="rect">
            <a:avLst/>
          </a:prstGeom>
          <a:ln w="0">
            <a:noFill/>
          </a:ln>
        </p:spPr>
      </p:pic>
      <p:sp>
        <p:nvSpPr>
          <p:cNvPr id="174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76" name="Imagem 4" descr=""/>
          <p:cNvPicPr/>
          <p:nvPr/>
        </p:nvPicPr>
        <p:blipFill>
          <a:blip r:embed="rId2"/>
          <a:stretch/>
        </p:blipFill>
        <p:spPr>
          <a:xfrm>
            <a:off x="5303520" y="1491840"/>
            <a:ext cx="4412520" cy="1573200"/>
          </a:xfrm>
          <a:prstGeom prst="rect">
            <a:avLst/>
          </a:prstGeom>
          <a:ln w="0">
            <a:noFill/>
          </a:ln>
        </p:spPr>
      </p:pic>
      <p:sp>
        <p:nvSpPr>
          <p:cNvPr id="177" name="Retângulo 5"/>
          <p:cNvSpPr/>
          <p:nvPr/>
        </p:nvSpPr>
        <p:spPr>
          <a:xfrm>
            <a:off x="6494400" y="1618560"/>
            <a:ext cx="739800" cy="11898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 Box 3"/>
          <p:cNvSpPr/>
          <p:nvPr/>
        </p:nvSpPr>
        <p:spPr>
          <a:xfrm>
            <a:off x="360000" y="1647720"/>
            <a:ext cx="8318160" cy="454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Camadas Convolucionais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Convolução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Pooling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graphicFrame>
        <p:nvGraphicFramePr>
          <p:cNvPr id="181" name="Objeto 6"/>
          <p:cNvGraphicFramePr/>
          <p:nvPr/>
        </p:nvGraphicFramePr>
        <p:xfrm>
          <a:off x="1940400" y="3401280"/>
          <a:ext cx="6195240" cy="2893320"/>
        </p:xfrm>
        <a:graphic>
          <a:graphicData uri="http://schemas.openxmlformats.org/presentationml/2006/ole">
            <p:oleObj progId="PBrush" r:id="rId1" spid="">
              <p:embed/>
              <p:pic>
                <p:nvPicPr>
                  <p:cNvPr id="182" name="Objeto 6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40400" y="3401280"/>
                    <a:ext cx="6195240" cy="28933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83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85" name="Imagem 11" descr=""/>
          <p:cNvPicPr/>
          <p:nvPr/>
        </p:nvPicPr>
        <p:blipFill>
          <a:blip r:embed="rId3"/>
          <a:stretch/>
        </p:blipFill>
        <p:spPr>
          <a:xfrm>
            <a:off x="5303520" y="1491840"/>
            <a:ext cx="4412520" cy="1573200"/>
          </a:xfrm>
          <a:prstGeom prst="rect">
            <a:avLst/>
          </a:prstGeom>
          <a:ln w="0">
            <a:noFill/>
          </a:ln>
        </p:spPr>
      </p:pic>
      <p:sp>
        <p:nvSpPr>
          <p:cNvPr id="186" name="Retângulo 12"/>
          <p:cNvSpPr/>
          <p:nvPr/>
        </p:nvSpPr>
        <p:spPr>
          <a:xfrm>
            <a:off x="5941800" y="1591920"/>
            <a:ext cx="2639160" cy="147312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9" name="Text Box 3"/>
          <p:cNvSpPr/>
          <p:nvPr/>
        </p:nvSpPr>
        <p:spPr>
          <a:xfrm>
            <a:off x="360000" y="1647720"/>
            <a:ext cx="8318160" cy="454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Classificação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Rede Neural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90" name="Imagem 2" descr=""/>
          <p:cNvPicPr/>
          <p:nvPr/>
        </p:nvPicPr>
        <p:blipFill>
          <a:blip r:embed="rId1"/>
          <a:stretch/>
        </p:blipFill>
        <p:spPr>
          <a:xfrm>
            <a:off x="4762440" y="1647720"/>
            <a:ext cx="3835800" cy="1367640"/>
          </a:xfrm>
          <a:prstGeom prst="rect">
            <a:avLst/>
          </a:prstGeom>
          <a:ln w="0">
            <a:noFill/>
          </a:ln>
        </p:spPr>
      </p:pic>
      <p:sp>
        <p:nvSpPr>
          <p:cNvPr id="191" name="Retângulo 7"/>
          <p:cNvSpPr/>
          <p:nvPr/>
        </p:nvSpPr>
        <p:spPr>
          <a:xfrm>
            <a:off x="7389720" y="1647720"/>
            <a:ext cx="1328400" cy="136764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94" name="Picture 2" descr="Technologies | Free Full-Text | Hardware Implementation of a Softmax-Like  Function for Deep Learning | HTML"/>
          <p:cNvPicPr/>
          <p:nvPr/>
        </p:nvPicPr>
        <p:blipFill>
          <a:blip r:embed="rId2"/>
          <a:stretch/>
        </p:blipFill>
        <p:spPr>
          <a:xfrm>
            <a:off x="1990800" y="3015720"/>
            <a:ext cx="6248160" cy="3752640"/>
          </a:xfrm>
          <a:prstGeom prst="rect">
            <a:avLst/>
          </a:prstGeom>
          <a:ln w="0">
            <a:noFill/>
          </a:ln>
        </p:spPr>
      </p:pic>
      <p:sp>
        <p:nvSpPr>
          <p:cNvPr id="195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97" name="Picture 2" descr=""/>
          <p:cNvPicPr/>
          <p:nvPr/>
        </p:nvPicPr>
        <p:blipFill>
          <a:blip r:embed="rId1"/>
          <a:stretch/>
        </p:blipFill>
        <p:spPr>
          <a:xfrm>
            <a:off x="1029960" y="3668760"/>
            <a:ext cx="3782520" cy="1940760"/>
          </a:xfrm>
          <a:prstGeom prst="rect">
            <a:avLst/>
          </a:prstGeom>
          <a:ln w="0">
            <a:noFill/>
          </a:ln>
        </p:spPr>
      </p:pic>
      <p:pic>
        <p:nvPicPr>
          <p:cNvPr id="198" name="Imagem 8" descr=""/>
          <p:cNvPicPr/>
          <p:nvPr/>
        </p:nvPicPr>
        <p:blipFill>
          <a:blip r:embed="rId2"/>
          <a:stretch/>
        </p:blipFill>
        <p:spPr>
          <a:xfrm>
            <a:off x="4494240" y="1541880"/>
            <a:ext cx="3835800" cy="1367640"/>
          </a:xfrm>
          <a:prstGeom prst="rect">
            <a:avLst/>
          </a:prstGeom>
          <a:ln w="0">
            <a:noFill/>
          </a:ln>
        </p:spPr>
      </p:pic>
      <p:sp>
        <p:nvSpPr>
          <p:cNvPr id="199" name="Retângulo 9"/>
          <p:cNvSpPr/>
          <p:nvPr/>
        </p:nvSpPr>
        <p:spPr>
          <a:xfrm flipH="1">
            <a:off x="7199640" y="1541880"/>
            <a:ext cx="1080000" cy="136764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Picture 4" descr="A pseudo-softmax function for hardware-based high speed image  classification | Scientific Reports"/>
          <p:cNvPicPr/>
          <p:nvPr/>
        </p:nvPicPr>
        <p:blipFill>
          <a:blip r:embed="rId3"/>
          <a:stretch/>
        </p:blipFill>
        <p:spPr>
          <a:xfrm>
            <a:off x="5483160" y="3679200"/>
            <a:ext cx="4052880" cy="1940760"/>
          </a:xfrm>
          <a:prstGeom prst="rect">
            <a:avLst/>
          </a:prstGeom>
          <a:ln w="0">
            <a:noFill/>
          </a:ln>
        </p:spPr>
      </p:pic>
      <p:sp>
        <p:nvSpPr>
          <p:cNvPr id="201" name="Text Box 3"/>
          <p:cNvSpPr/>
          <p:nvPr/>
        </p:nvSpPr>
        <p:spPr>
          <a:xfrm>
            <a:off x="360000" y="1636560"/>
            <a:ext cx="4795920" cy="23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Softmax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4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7000"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Discussão Trabalho Simpsons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Deep Learning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Redes Neurais Convolucionais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Overfitting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Aumento de Dados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Transfer-Learning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m 3" descr="Imagem em preto e branco"/>
          <p:cNvPicPr/>
          <p:nvPr/>
        </p:nvPicPr>
        <p:blipFill>
          <a:blip r:embed="rId1"/>
          <a:srcRect l="0" t="1807" r="0" b="4616"/>
          <a:stretch/>
        </p:blipFill>
        <p:spPr>
          <a:xfrm>
            <a:off x="1151640" y="2008080"/>
            <a:ext cx="8229960" cy="4609080"/>
          </a:xfrm>
          <a:prstGeom prst="rect">
            <a:avLst/>
          </a:prstGeom>
          <a:ln w="0">
            <a:noFill/>
          </a:ln>
        </p:spPr>
      </p:pic>
      <p:sp>
        <p:nvSpPr>
          <p:cNvPr id="206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360000" y="17503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Filtros e Características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08" name="Imagem 5" descr=""/>
          <p:cNvPicPr/>
          <p:nvPr/>
        </p:nvPicPr>
        <p:blipFill>
          <a:blip r:embed="rId2"/>
          <a:stretch/>
        </p:blipFill>
        <p:spPr>
          <a:xfrm>
            <a:off x="208800" y="3947040"/>
            <a:ext cx="902520" cy="896040"/>
          </a:xfrm>
          <a:prstGeom prst="rect">
            <a:avLst/>
          </a:prstGeom>
          <a:ln w="0">
            <a:noFill/>
          </a:ln>
        </p:spPr>
      </p:pic>
      <p:sp>
        <p:nvSpPr>
          <p:cNvPr id="209" name="Seta: para a Direita 6"/>
          <p:cNvSpPr/>
          <p:nvPr/>
        </p:nvSpPr>
        <p:spPr>
          <a:xfrm>
            <a:off x="1231920" y="4228200"/>
            <a:ext cx="8484120" cy="334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2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360000" y="17503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Lenet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Yan Lecun – 90´s (Bell Labs / IBM / FACEBOOK)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Handwritten Digits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~60 K Paramêtros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~345 K Paramêtros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15" name="Picture 4" descr=""/>
          <p:cNvPicPr/>
          <p:nvPr/>
        </p:nvPicPr>
        <p:blipFill>
          <a:blip r:embed="rId1"/>
          <a:stretch/>
        </p:blipFill>
        <p:spPr>
          <a:xfrm>
            <a:off x="1468080" y="4344840"/>
            <a:ext cx="7689960" cy="2158560"/>
          </a:xfrm>
          <a:prstGeom prst="rect">
            <a:avLst/>
          </a:prstGeom>
          <a:ln w="0">
            <a:noFill/>
          </a:ln>
        </p:spPr>
      </p:pic>
      <p:sp>
        <p:nvSpPr>
          <p:cNvPr id="216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8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360000" y="17503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 Krizhevsky – 2012 (Krizhevsky Net)</a:t>
            </a: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(1000 classes)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Train, 50K  Val, 150K Test</a:t>
            </a: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2012 Winner (15.3% Error - Top 5)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2° SIFT Based (26.2%)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21" name="Picture 7" descr=""/>
          <p:cNvPicPr/>
          <p:nvPr/>
        </p:nvPicPr>
        <p:blipFill>
          <a:blip r:embed="rId1"/>
          <a:stretch/>
        </p:blipFill>
        <p:spPr>
          <a:xfrm>
            <a:off x="1744200" y="4413600"/>
            <a:ext cx="6353280" cy="2012760"/>
          </a:xfrm>
          <a:prstGeom prst="rect">
            <a:avLst/>
          </a:prstGeom>
          <a:ln w="0">
            <a:noFill/>
          </a:ln>
        </p:spPr>
      </p:pic>
      <p:sp>
        <p:nvSpPr>
          <p:cNvPr id="222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4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360000" y="17503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27" name="Picture 6" descr=""/>
          <p:cNvPicPr/>
          <p:nvPr/>
        </p:nvPicPr>
        <p:blipFill>
          <a:blip r:embed="rId1"/>
          <a:stretch/>
        </p:blipFill>
        <p:spPr>
          <a:xfrm>
            <a:off x="1537560" y="2733840"/>
            <a:ext cx="7272720" cy="3484800"/>
          </a:xfrm>
          <a:prstGeom prst="rect">
            <a:avLst/>
          </a:prstGeom>
          <a:ln w="0"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0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Imagem 8" descr=""/>
          <p:cNvPicPr/>
          <p:nvPr/>
        </p:nvPicPr>
        <p:blipFill>
          <a:blip r:embed="rId1"/>
          <a:stretch/>
        </p:blipFill>
        <p:spPr>
          <a:xfrm>
            <a:off x="897120" y="3573000"/>
            <a:ext cx="8096040" cy="3209400"/>
          </a:xfrm>
          <a:prstGeom prst="rect">
            <a:avLst/>
          </a:prstGeom>
          <a:ln w="0">
            <a:noFill/>
          </a:ln>
        </p:spPr>
      </p:pic>
      <p:sp>
        <p:nvSpPr>
          <p:cNvPr id="232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Imagenet Challenge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360000" y="16146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35" name="Picture 4" descr="ImageNet Dataset | Papers With Code"/>
          <p:cNvPicPr/>
          <p:nvPr/>
        </p:nvPicPr>
        <p:blipFill>
          <a:blip r:embed="rId2"/>
          <a:stretch/>
        </p:blipFill>
        <p:spPr>
          <a:xfrm>
            <a:off x="6059880" y="1595880"/>
            <a:ext cx="3628800" cy="3628800"/>
          </a:xfrm>
          <a:prstGeom prst="rect">
            <a:avLst/>
          </a:prstGeom>
          <a:ln w="0">
            <a:noFill/>
          </a:ln>
        </p:spPr>
      </p:pic>
      <p:sp>
        <p:nvSpPr>
          <p:cNvPr id="236" name="CustomShape 4"/>
          <p:cNvSpPr/>
          <p:nvPr/>
        </p:nvSpPr>
        <p:spPr>
          <a:xfrm>
            <a:off x="512280" y="163836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 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1000 Classes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Imagens  (Treino)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50K Imagens (Validação)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150K Imagens (Teste)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 [LINK TO 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4"/>
              </a:rPr>
              <a:t>ACCs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5"/>
              </a:rPr>
              <a:t>]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Codificação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360000" y="16146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450000" y="185148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20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1"/>
              </a:rPr>
              <a:t>[LINK]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362160" y="3480480"/>
            <a:ext cx="9356040" cy="75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Overfitting, Aumento de Dados e Transfer Learning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46" name="Text Box 3"/>
          <p:cNvSpPr/>
          <p:nvPr/>
        </p:nvSpPr>
        <p:spPr>
          <a:xfrm>
            <a:off x="360000" y="1638360"/>
            <a:ext cx="8318160" cy="454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47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2421720" y="2966040"/>
            <a:ext cx="5097960" cy="3823200"/>
          </a:xfrm>
          <a:prstGeom prst="rect">
            <a:avLst/>
          </a:prstGeom>
          <a:ln w="0">
            <a:noFill/>
          </a:ln>
        </p:spPr>
      </p:pic>
      <p:pic>
        <p:nvPicPr>
          <p:cNvPr id="248" name="Imagem 10" descr=""/>
          <p:cNvPicPr/>
          <p:nvPr/>
        </p:nvPicPr>
        <p:blipFill>
          <a:blip r:embed="rId2"/>
          <a:stretch/>
        </p:blipFill>
        <p:spPr>
          <a:xfrm>
            <a:off x="5581800" y="1541880"/>
            <a:ext cx="3835800" cy="1367640"/>
          </a:xfrm>
          <a:prstGeom prst="rect">
            <a:avLst/>
          </a:prstGeom>
          <a:ln w="0">
            <a:noFill/>
          </a:ln>
        </p:spPr>
      </p:pic>
      <p:sp>
        <p:nvSpPr>
          <p:cNvPr id="249" name="Retângulo 11"/>
          <p:cNvSpPr/>
          <p:nvPr/>
        </p:nvSpPr>
        <p:spPr>
          <a:xfrm flipH="1">
            <a:off x="6129360" y="1541880"/>
            <a:ext cx="3347280" cy="136764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2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Feed-Forward e Back-Propagation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54" name="Picture 2" descr="Backward Propagation | Backward Propagation Working in Neural Network"/>
          <p:cNvPicPr/>
          <p:nvPr/>
        </p:nvPicPr>
        <p:blipFill>
          <a:blip r:embed="rId1"/>
          <a:stretch/>
        </p:blipFill>
        <p:spPr>
          <a:xfrm>
            <a:off x="1777320" y="2619000"/>
            <a:ext cx="6972120" cy="4266720"/>
          </a:xfrm>
          <a:prstGeom prst="rect">
            <a:avLst/>
          </a:prstGeom>
          <a:ln w="0">
            <a:noFill/>
          </a:ln>
        </p:spPr>
      </p:pic>
      <p:sp>
        <p:nvSpPr>
          <p:cNvPr id="255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7" name="Text Box 3"/>
          <p:cNvSpPr/>
          <p:nvPr/>
        </p:nvSpPr>
        <p:spPr>
          <a:xfrm>
            <a:off x="360000" y="1638360"/>
            <a:ext cx="8318160" cy="454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Feed-Forward and Back Propagation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58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Feed-Forward e Back-Propagation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Sobre-Ajuste (Overfitting)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61" name="Picture 2" descr="How to Identify Overfitting Machine Learning Models in Scikit-Learn"/>
          <p:cNvPicPr/>
          <p:nvPr/>
        </p:nvPicPr>
        <p:blipFill>
          <a:blip r:embed="rId1"/>
          <a:stretch/>
        </p:blipFill>
        <p:spPr>
          <a:xfrm>
            <a:off x="3561840" y="4145400"/>
            <a:ext cx="3603600" cy="2702880"/>
          </a:xfrm>
          <a:prstGeom prst="rect">
            <a:avLst/>
          </a:prstGeom>
          <a:ln w="0">
            <a:noFill/>
          </a:ln>
        </p:spPr>
      </p:pic>
      <p:pic>
        <p:nvPicPr>
          <p:cNvPr id="262" name="Picture 4" descr="Overfitting e underfitting em Machine Learning - ABRACD - ASSOCIAÇÃO  BRASILEIRA DE CIÊNCIA DE DADOS"/>
          <p:cNvPicPr/>
          <p:nvPr/>
        </p:nvPicPr>
        <p:blipFill>
          <a:blip r:embed="rId2"/>
          <a:stretch/>
        </p:blipFill>
        <p:spPr>
          <a:xfrm>
            <a:off x="2125440" y="2140200"/>
            <a:ext cx="6476400" cy="2250720"/>
          </a:xfrm>
          <a:prstGeom prst="rect">
            <a:avLst/>
          </a:prstGeom>
          <a:ln w="0">
            <a:noFill/>
          </a:ln>
        </p:spPr>
      </p:pic>
      <p:sp>
        <p:nvSpPr>
          <p:cNvPr id="263" name="Text Box 3"/>
          <p:cNvSpPr/>
          <p:nvPr/>
        </p:nvSpPr>
        <p:spPr>
          <a:xfrm>
            <a:off x="360000" y="1636560"/>
            <a:ext cx="4795920" cy="23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Generalização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Tradicional vs Deep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Tradicional</a:t>
            </a: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Deep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95" name="Imagem 1" descr=""/>
          <p:cNvPicPr/>
          <p:nvPr/>
        </p:nvPicPr>
        <p:blipFill>
          <a:blip r:embed="rId1"/>
          <a:stretch/>
        </p:blipFill>
        <p:spPr>
          <a:xfrm>
            <a:off x="1189440" y="2501640"/>
            <a:ext cx="7701480" cy="1436760"/>
          </a:xfrm>
          <a:prstGeom prst="rect">
            <a:avLst/>
          </a:prstGeom>
          <a:ln w="0">
            <a:noFill/>
          </a:ln>
        </p:spPr>
      </p:pic>
      <p:pic>
        <p:nvPicPr>
          <p:cNvPr id="96" name="Imagem 2" descr=""/>
          <p:cNvPicPr/>
          <p:nvPr/>
        </p:nvPicPr>
        <p:blipFill>
          <a:blip r:embed="rId2"/>
          <a:stretch/>
        </p:blipFill>
        <p:spPr>
          <a:xfrm>
            <a:off x="1189440" y="4834440"/>
            <a:ext cx="7701480" cy="1436760"/>
          </a:xfrm>
          <a:prstGeom prst="rect">
            <a:avLst/>
          </a:prstGeom>
          <a:ln w="0">
            <a:noFill/>
          </a:ln>
        </p:spPr>
      </p:pic>
      <p:sp>
        <p:nvSpPr>
          <p:cNvPr id="97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Data Augmentation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68" name="Picture 2" descr="Data Augmentation. Data augmentation in data analysis are… | by Hamdi  Ghorbel | Medium"/>
          <p:cNvPicPr/>
          <p:nvPr/>
        </p:nvPicPr>
        <p:blipFill>
          <a:blip r:embed="rId1"/>
          <a:stretch/>
        </p:blipFill>
        <p:spPr>
          <a:xfrm>
            <a:off x="544320" y="2518560"/>
            <a:ext cx="4795920" cy="3436920"/>
          </a:xfrm>
          <a:prstGeom prst="rect">
            <a:avLst/>
          </a:prstGeom>
          <a:ln w="0">
            <a:noFill/>
          </a:ln>
        </p:spPr>
      </p:pic>
      <p:pic>
        <p:nvPicPr>
          <p:cNvPr id="269" name="Picture 6" descr="Data Augmentation | Papers With Code"/>
          <p:cNvPicPr/>
          <p:nvPr/>
        </p:nvPicPr>
        <p:blipFill>
          <a:blip r:embed="rId2"/>
          <a:stretch/>
        </p:blipFill>
        <p:spPr>
          <a:xfrm>
            <a:off x="5839920" y="2674800"/>
            <a:ext cx="3537000" cy="3124440"/>
          </a:xfrm>
          <a:prstGeom prst="rect">
            <a:avLst/>
          </a:prstGeom>
          <a:ln w="0">
            <a:noFill/>
          </a:ln>
        </p:spPr>
      </p:pic>
      <p:sp>
        <p:nvSpPr>
          <p:cNvPr id="270" name="Text Box 3"/>
          <p:cNvSpPr/>
          <p:nvPr/>
        </p:nvSpPr>
        <p:spPr>
          <a:xfrm>
            <a:off x="360000" y="1636560"/>
            <a:ext cx="4795920" cy="23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Criação de dados sintéticos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Dropout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74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7" name="Picture 4" descr="Understanding Dropout. One particular layers that are useful… | by Roan  Gylberth | Konvergen.AI | Medium"/>
          <p:cNvPicPr/>
          <p:nvPr/>
        </p:nvPicPr>
        <p:blipFill>
          <a:blip r:embed="rId1"/>
          <a:stretch/>
        </p:blipFill>
        <p:spPr>
          <a:xfrm>
            <a:off x="1164600" y="2170440"/>
            <a:ext cx="7750800" cy="4076640"/>
          </a:xfrm>
          <a:prstGeom prst="rect">
            <a:avLst/>
          </a:prstGeom>
          <a:ln w="0">
            <a:noFill/>
          </a:ln>
        </p:spPr>
      </p:pic>
      <p:sp>
        <p:nvSpPr>
          <p:cNvPr id="278" name="Text Box 3"/>
          <p:cNvSpPr/>
          <p:nvPr/>
        </p:nvSpPr>
        <p:spPr>
          <a:xfrm>
            <a:off x="360000" y="1636560"/>
            <a:ext cx="4795920" cy="23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Eliminação de Pesos e Neurônios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Transfer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80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81" name="Text Box 3"/>
          <p:cNvSpPr/>
          <p:nvPr/>
        </p:nvSpPr>
        <p:spPr>
          <a:xfrm>
            <a:off x="360000" y="1636560"/>
            <a:ext cx="8251200" cy="23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Compartilhamento de Pesos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Pesos de Convolução são congelados (ou não) durante o treinamento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82" name="Imagem 8" descr=""/>
          <p:cNvPicPr/>
          <p:nvPr/>
        </p:nvPicPr>
        <p:blipFill>
          <a:blip r:embed="rId1"/>
          <a:stretch/>
        </p:blipFill>
        <p:spPr>
          <a:xfrm>
            <a:off x="1119960" y="2565360"/>
            <a:ext cx="7835760" cy="4129200"/>
          </a:xfrm>
          <a:prstGeom prst="rect">
            <a:avLst/>
          </a:prstGeom>
          <a:ln w="0">
            <a:noFill/>
          </a:ln>
        </p:spPr>
      </p:pic>
      <p:sp>
        <p:nvSpPr>
          <p:cNvPr id="283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89" name="Text Box 3"/>
          <p:cNvSpPr/>
          <p:nvPr/>
        </p:nvSpPr>
        <p:spPr>
          <a:xfrm>
            <a:off x="360000" y="1636560"/>
            <a:ext cx="7081920" cy="237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01" name="Text Box 3"/>
          <p:cNvSpPr/>
          <p:nvPr/>
        </p:nvSpPr>
        <p:spPr>
          <a:xfrm>
            <a:off x="360000" y="1891080"/>
            <a:ext cx="8318160" cy="454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Rede com Múltiplas Camadas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02" name="Picture 4" descr=""/>
          <p:cNvPicPr/>
          <p:nvPr/>
        </p:nvPicPr>
        <p:blipFill>
          <a:blip r:embed="rId1"/>
          <a:stretch/>
        </p:blipFill>
        <p:spPr>
          <a:xfrm>
            <a:off x="1566000" y="2526840"/>
            <a:ext cx="6596640" cy="3913560"/>
          </a:xfrm>
          <a:prstGeom prst="rect">
            <a:avLst/>
          </a:prstGeom>
          <a:ln w="0">
            <a:noFill/>
          </a:ln>
        </p:spPr>
      </p:pic>
      <p:sp>
        <p:nvSpPr>
          <p:cNvPr id="103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06" name="Text Box 3"/>
          <p:cNvSpPr/>
          <p:nvPr/>
        </p:nvSpPr>
        <p:spPr>
          <a:xfrm>
            <a:off x="360000" y="1891080"/>
            <a:ext cx="8318160" cy="454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Extração de Características é implícita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Filtros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Abstração Profunda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07" name="Picture 5" descr=""/>
          <p:cNvPicPr/>
          <p:nvPr/>
        </p:nvPicPr>
        <p:blipFill>
          <a:blip r:embed="rId1"/>
          <a:srcRect l="0" t="7981" r="0" b="0"/>
          <a:stretch/>
        </p:blipFill>
        <p:spPr>
          <a:xfrm>
            <a:off x="2408400" y="3530880"/>
            <a:ext cx="5970240" cy="2909520"/>
          </a:xfrm>
          <a:prstGeom prst="rect">
            <a:avLst/>
          </a:prstGeom>
          <a:ln w="0">
            <a:noFill/>
          </a:ln>
        </p:spPr>
      </p:pic>
      <p:sp>
        <p:nvSpPr>
          <p:cNvPr id="108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1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12" name="Text Box 3"/>
          <p:cNvSpPr/>
          <p:nvPr/>
        </p:nvSpPr>
        <p:spPr>
          <a:xfrm>
            <a:off x="360000" y="1891080"/>
            <a:ext cx="8318160" cy="454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Quebra de paradigma em problemas de visão computacional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(áudio, imagens, vídeo, etc.).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13" name="Picture 4" descr=""/>
          <p:cNvPicPr/>
          <p:nvPr/>
        </p:nvPicPr>
        <p:blipFill>
          <a:blip r:embed="rId1"/>
          <a:stretch/>
        </p:blipFill>
        <p:spPr>
          <a:xfrm>
            <a:off x="897120" y="3587040"/>
            <a:ext cx="2539800" cy="175716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5" descr=""/>
          <p:cNvPicPr/>
          <p:nvPr/>
        </p:nvPicPr>
        <p:blipFill>
          <a:blip r:embed="rId2"/>
          <a:stretch/>
        </p:blipFill>
        <p:spPr>
          <a:xfrm>
            <a:off x="4280040" y="2972520"/>
            <a:ext cx="4911480" cy="3285720"/>
          </a:xfrm>
          <a:prstGeom prst="rect">
            <a:avLst/>
          </a:prstGeom>
          <a:ln w="0">
            <a:noFill/>
          </a:ln>
        </p:spPr>
      </p:pic>
      <p:sp>
        <p:nvSpPr>
          <p:cNvPr id="115" name="Text Box 7"/>
          <p:cNvSpPr/>
          <p:nvPr/>
        </p:nvSpPr>
        <p:spPr>
          <a:xfrm>
            <a:off x="5175360" y="2453400"/>
            <a:ext cx="69984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16" name="Text Box 8"/>
          <p:cNvSpPr/>
          <p:nvPr/>
        </p:nvSpPr>
        <p:spPr>
          <a:xfrm>
            <a:off x="6291360" y="2464560"/>
            <a:ext cx="131580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Piano+Vocal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17" name="Text Box 9"/>
          <p:cNvSpPr/>
          <p:nvPr/>
        </p:nvSpPr>
        <p:spPr>
          <a:xfrm>
            <a:off x="7713720" y="2418480"/>
            <a:ext cx="142848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 + Vocal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+ Bateria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22" name="Picture 4" descr=""/>
          <p:cNvPicPr/>
          <p:nvPr/>
        </p:nvPicPr>
        <p:blipFill>
          <a:blip r:embed="rId1"/>
          <a:stretch/>
        </p:blipFill>
        <p:spPr>
          <a:xfrm>
            <a:off x="1079640" y="2742840"/>
            <a:ext cx="8027640" cy="2989080"/>
          </a:xfrm>
          <a:prstGeom prst="rect">
            <a:avLst/>
          </a:prstGeom>
          <a:ln w="0">
            <a:noFill/>
          </a:ln>
        </p:spPr>
      </p:pic>
      <p:sp>
        <p:nvSpPr>
          <p:cNvPr id="123" name="Text Box 3"/>
          <p:cNvSpPr/>
          <p:nvPr/>
        </p:nvSpPr>
        <p:spPr>
          <a:xfrm>
            <a:off x="360000" y="1891080"/>
            <a:ext cx="8318160" cy="454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Classificação de Tecido </a:t>
            </a: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Imagens Médicas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360000" y="18277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28" name="Text Box 3"/>
          <p:cNvSpPr/>
          <p:nvPr/>
        </p:nvSpPr>
        <p:spPr>
          <a:xfrm>
            <a:off x="360000" y="1891080"/>
            <a:ext cx="8318160" cy="454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Text Box 3"/>
          <p:cNvSpPr/>
          <p:nvPr/>
        </p:nvSpPr>
        <p:spPr>
          <a:xfrm>
            <a:off x="1143720" y="1065960"/>
            <a:ext cx="831816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3360" bIns="45000" anchor="t">
            <a:noAutofit/>
          </a:bodyPr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Face</a:t>
            </a:r>
            <a:endParaRPr b="0" lang="pt-BR" sz="20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PKLot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30" name="Picture 4" descr=""/>
          <p:cNvPicPr/>
          <p:nvPr/>
        </p:nvPicPr>
        <p:blipFill>
          <a:blip r:embed="rId1"/>
          <a:stretch/>
        </p:blipFill>
        <p:spPr>
          <a:xfrm>
            <a:off x="2468520" y="1535040"/>
            <a:ext cx="5668560" cy="193644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5" descr=""/>
          <p:cNvPicPr/>
          <p:nvPr/>
        </p:nvPicPr>
        <p:blipFill>
          <a:blip r:embed="rId2"/>
          <a:stretch/>
        </p:blipFill>
        <p:spPr>
          <a:xfrm>
            <a:off x="2616120" y="4398840"/>
            <a:ext cx="2285640" cy="178560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6" descr=""/>
          <p:cNvPicPr/>
          <p:nvPr/>
        </p:nvPicPr>
        <p:blipFill>
          <a:blip r:embed="rId3"/>
          <a:stretch/>
        </p:blipFill>
        <p:spPr>
          <a:xfrm>
            <a:off x="5432400" y="4307040"/>
            <a:ext cx="2669760" cy="1920600"/>
          </a:xfrm>
          <a:prstGeom prst="rect">
            <a:avLst/>
          </a:prstGeom>
          <a:ln w="0">
            <a:noFill/>
          </a:ln>
        </p:spPr>
      </p:pic>
      <p:sp>
        <p:nvSpPr>
          <p:cNvPr id="133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6" name="Text Box 3"/>
          <p:cNvSpPr/>
          <p:nvPr/>
        </p:nvSpPr>
        <p:spPr>
          <a:xfrm>
            <a:off x="726120" y="1859400"/>
            <a:ext cx="7561800" cy="177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Transferência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contexto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(Image Translation)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37" name="Picture 6" descr="Image-to-Image Translation with Conditional Adversarial Networks"/>
          <p:cNvPicPr/>
          <p:nvPr/>
        </p:nvPicPr>
        <p:blipFill>
          <a:blip r:embed="rId1"/>
          <a:stretch/>
        </p:blipFill>
        <p:spPr>
          <a:xfrm>
            <a:off x="613800" y="2747160"/>
            <a:ext cx="8740440" cy="3219480"/>
          </a:xfrm>
          <a:prstGeom prst="rect">
            <a:avLst/>
          </a:prstGeom>
          <a:ln w="0">
            <a:noFill/>
          </a:ln>
        </p:spPr>
      </p:pic>
      <p:sp>
        <p:nvSpPr>
          <p:cNvPr id="138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5763</TotalTime>
  <Application>LibreOffice/7.3.6.2$Linux_X86_64 LibreOffice_project/30$Build-2</Application>
  <AppVersion>15.0000</AppVersion>
  <Words>811</Words>
  <Paragraphs>376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2022-10-28T11:44:33Z</dcterms:modified>
  <cp:revision>151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33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33</vt:i4>
  </property>
</Properties>
</file>